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Mon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ono-italic.fntdata"/><Relationship Id="rId10" Type="http://schemas.openxmlformats.org/officeDocument/2006/relationships/slide" Target="slides/slide5.xml"/><Relationship Id="rId54"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aa4fc00f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aa4fc00f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aa4fc00f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aa4fc00f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aa4fc00f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aa4fc00f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a4fc00f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aa4fc00f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aa4fc00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aa4fc00f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aa4fc00f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aa4fc00f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aa4fc00f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aa4fc00f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aa4fc00f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aa4fc00f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aa4fc00f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aa4fc00f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aa4fc00f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aa4fc00f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aa4fc0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aa4fc0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aa4fc00f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aa4fc00f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aa4fc00f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aa4fc00f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aa4fc00f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aa4fc00f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aa4fc00f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aa4fc00f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aa4fc00f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aa4fc00f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aa4fc00f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aa4fc00f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aa4fc00f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aa4fc00f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aa4fc00f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aa4fc00f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aa4fc00f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aa4fc00f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aa4fc00f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aa4fc00f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aa4fc00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aa4fc00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aab405e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aab405e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aab405e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aab405e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aa4fc00f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aa4fc00f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aa4fc00f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aa4fc00f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aa4fc00f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aa4fc00f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aa4fc00f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aa4fc00f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aa4fc00f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aa4fc00f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aa4fc00f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aa4fc00f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aa4fc00f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aa4fc00f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aa4fc00f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aa4fc00f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aa4fc00f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aa4fc00f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aa4fc00f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aa4fc00f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aa4fc00f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aa4fc00f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aa4fc00f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aa4fc00f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aa4fc00f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aa4fc00f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aab405e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aab405e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aab405ed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aab405ed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aa4fc00f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aa4fc00f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aa4fc00f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aa4fc00f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aa4fc00f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aa4fc00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aa4fc00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aa4fc00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aa4fc00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aa4fc00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aa4fc00f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aa4fc00f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aa4fc00f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aa4fc00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uidevices.com/blog/the-basics-of-ultrasonic-senso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microsonic.de/en/support/ultrasonic-technology/principle.htm" TargetMode="External"/><Relationship Id="rId4" Type="http://schemas.openxmlformats.org/officeDocument/2006/relationships/hyperlink" Target="https://robocraze.com/blogs/post/what-is-ultrasonic-sensor" TargetMode="External"/><Relationship Id="rId5" Type="http://schemas.openxmlformats.org/officeDocument/2006/relationships/hyperlink" Target="https://www.arrow.com/en/research-and-events/articles/ultrasonic-sensors-how-they-work-and-how-to-use-them-with-arduin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192.168.235.240:188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Simple Car Parking System</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Ultrasonic sensor</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order to measure distance in this project we will use </a:t>
            </a:r>
            <a:r>
              <a:rPr lang="en"/>
              <a:t>HC sR04</a:t>
            </a:r>
            <a:r>
              <a:rPr lang="en"/>
              <a:t>.This is an ultrasonic sensor</a:t>
            </a:r>
            <a:endParaRPr/>
          </a:p>
          <a:p>
            <a:pPr indent="0" lvl="0" marL="0" rtl="0" algn="l">
              <a:spcBef>
                <a:spcPts val="120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a:off x="3104075" y="2183525"/>
            <a:ext cx="2779725" cy="177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Ultrasonic sensor important notes</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just">
              <a:spcBef>
                <a:spcPts val="0"/>
              </a:spcBef>
              <a:spcAft>
                <a:spcPts val="0"/>
              </a:spcAft>
              <a:buClr>
                <a:schemeClr val="dk1"/>
              </a:buClr>
              <a:buSzPts val="1900"/>
              <a:buChar char="●"/>
            </a:pPr>
            <a:r>
              <a:rPr lang="en" sz="1900">
                <a:solidFill>
                  <a:schemeClr val="dk1"/>
                </a:solidFill>
              </a:rPr>
              <a:t> </a:t>
            </a:r>
            <a:r>
              <a:rPr lang="en" sz="1900">
                <a:solidFill>
                  <a:schemeClr val="dk1"/>
                </a:solidFill>
                <a:uFill>
                  <a:noFill/>
                </a:uFill>
                <a:hlinkClick r:id="rId3">
                  <a:extLst>
                    <a:ext uri="{A12FA001-AC4F-418D-AE19-62706E023703}">
                      <ahyp:hlinkClr val="tx"/>
                    </a:ext>
                  </a:extLst>
                </a:hlinkClick>
              </a:rPr>
              <a:t>Ultrasonic sensors emit a chirp usually between 23 kHz and 40 kHz, much higher than the typical audible range of human hearing at 20 kHz, hence the term ultrasonic </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According to the datasheet of the </a:t>
            </a:r>
            <a:r>
              <a:rPr lang="en" sz="1900">
                <a:solidFill>
                  <a:schemeClr val="dk1"/>
                </a:solidFill>
              </a:rPr>
              <a:t>manufacturer</a:t>
            </a:r>
            <a:r>
              <a:rPr lang="en" sz="1900">
                <a:solidFill>
                  <a:schemeClr val="dk1"/>
                </a:solidFill>
              </a:rPr>
              <a:t>, this module can measure distance ranging from 2 cm to 254 cm</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We will use 2 sensors from this module.One for the rear and one for the front side.Primary objective is to measure  the distance in front and backward of the sensor and display that to the user.</a:t>
            </a:r>
            <a:endParaRPr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Pins function</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4"/>
          <p:cNvPicPr preferRelativeResize="0"/>
          <p:nvPr/>
        </p:nvPicPr>
        <p:blipFill rotWithShape="1">
          <a:blip r:embed="rId3">
            <a:alphaModFix/>
          </a:blip>
          <a:srcRect b="32887" l="22898" r="39157" t="31248"/>
          <a:stretch/>
        </p:blipFill>
        <p:spPr>
          <a:xfrm>
            <a:off x="1254725" y="1152475"/>
            <a:ext cx="6172375" cy="36462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order to implement this part, we will use an </a:t>
            </a:r>
            <a:r>
              <a:rPr lang="en"/>
              <a:t>execute</a:t>
            </a:r>
            <a:r>
              <a:rPr lang="en"/>
              <a:t> node.</a:t>
            </a:r>
            <a:endParaRPr/>
          </a:p>
        </p:txBody>
      </p:sp>
      <p:pic>
        <p:nvPicPr>
          <p:cNvPr id="136" name="Google Shape;136;p25"/>
          <p:cNvPicPr preferRelativeResize="0"/>
          <p:nvPr/>
        </p:nvPicPr>
        <p:blipFill rotWithShape="1">
          <a:blip r:embed="rId3">
            <a:alphaModFix/>
          </a:blip>
          <a:srcRect b="53986" l="32418" r="57911" t="33577"/>
          <a:stretch/>
        </p:blipFill>
        <p:spPr>
          <a:xfrm>
            <a:off x="638999" y="1735549"/>
            <a:ext cx="3524741" cy="283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Ultrasonic code </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write this code using python programming language</a:t>
            </a:r>
            <a:endParaRPr/>
          </a:p>
          <a:p>
            <a:pPr indent="0" lvl="0" marL="0" rtl="0" algn="l">
              <a:spcBef>
                <a:spcPts val="1200"/>
              </a:spcBef>
              <a:spcAft>
                <a:spcPts val="0"/>
              </a:spcAft>
              <a:buNone/>
            </a:pPr>
            <a:r>
              <a:rPr lang="en"/>
              <a:t>After writing the file we will call it using the </a:t>
            </a:r>
            <a:r>
              <a:rPr lang="en"/>
              <a:t>execute</a:t>
            </a:r>
            <a:r>
              <a:rPr lang="en"/>
              <a:t> node.</a:t>
            </a:r>
            <a:endParaRPr/>
          </a:p>
          <a:p>
            <a:pPr indent="0" lvl="0" marL="0" rtl="0" algn="l">
              <a:spcBef>
                <a:spcPts val="1200"/>
              </a:spcBef>
              <a:spcAft>
                <a:spcPts val="1200"/>
              </a:spcAft>
              <a:buNone/>
            </a:pPr>
            <a:r>
              <a:rPr lang="en"/>
              <a:t>Simply fill the first field in this node with the file path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 of operation of the ultrasonic sensor</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700">
                <a:solidFill>
                  <a:schemeClr val="dk1"/>
                </a:solidFill>
              </a:rPr>
              <a:t>Ultrasonic sensors emit short, high-frequency sound pulses at regular intervals. These propagate in the air at the velocity of sound. </a:t>
            </a:r>
            <a:r>
              <a:rPr lang="en" sz="1700">
                <a:solidFill>
                  <a:schemeClr val="dk1"/>
                </a:solidFill>
                <a:uFill>
                  <a:noFill/>
                </a:uFill>
                <a:hlinkClick r:id="rId3">
                  <a:extLst>
                    <a:ext uri="{A12FA001-AC4F-418D-AE19-62706E023703}">
                      <ahyp:hlinkClr val="tx"/>
                    </a:ext>
                  </a:extLst>
                </a:hlinkClick>
              </a:rPr>
              <a:t>If they strike an object, then they are reflected back as echo signals to the sensor, which itself computes the distance to the target based on the time-span between emitting the signal and receiving the echo </a:t>
            </a:r>
            <a:r>
              <a:rPr lang="en" sz="1700">
                <a:solidFill>
                  <a:schemeClr val="dk1"/>
                </a:solidFill>
              </a:rPr>
              <a:t>. </a:t>
            </a:r>
            <a:r>
              <a:rPr lang="en" sz="1700">
                <a:solidFill>
                  <a:schemeClr val="dk1"/>
                </a:solidFill>
                <a:uFill>
                  <a:noFill/>
                </a:uFill>
                <a:hlinkClick r:id="rId4">
                  <a:extLst>
                    <a:ext uri="{A12FA001-AC4F-418D-AE19-62706E023703}">
                      <ahyp:hlinkClr val="tx"/>
                    </a:ext>
                  </a:extLst>
                </a:hlinkClick>
              </a:rPr>
              <a:t>The principle of ultrasonic rangefinders is to measure the time it takes the signal sent by a transmitter and propagated back to the receiver </a:t>
            </a:r>
            <a:r>
              <a:rPr lang="en" sz="1700">
                <a:solidFill>
                  <a:schemeClr val="dk1"/>
                </a:solidFill>
              </a:rPr>
              <a:t>. Ultrasonic sensors work by emitting sound waves at a frequency too high for humans to hear. They then wait for the sound to be reflected back, calculating distance based on the time required. </a:t>
            </a:r>
            <a:r>
              <a:rPr lang="en" sz="1700">
                <a:solidFill>
                  <a:schemeClr val="dk1"/>
                </a:solidFill>
                <a:uFill>
                  <a:noFill/>
                </a:uFill>
                <a:hlinkClick r:id="rId5">
                  <a:extLst>
                    <a:ext uri="{A12FA001-AC4F-418D-AE19-62706E023703}">
                      <ahyp:hlinkClr val="tx"/>
                    </a:ext>
                  </a:extLst>
                </a:hlinkClick>
              </a:rPr>
              <a:t>This is similar to how radar measures the time it takes a radio wave to return after hitting an object </a:t>
            </a:r>
            <a:r>
              <a:rPr lang="en" sz="1700">
                <a:solidFill>
                  <a:schemeClr val="dk1"/>
                </a:solidFill>
              </a:rPr>
              <a:t>.</a:t>
            </a:r>
            <a:endParaRPr sz="1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a:t>
            </a:r>
            <a:r>
              <a:rPr lang="en"/>
              <a:t> node properties</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8"/>
          <p:cNvPicPr preferRelativeResize="0"/>
          <p:nvPr/>
        </p:nvPicPr>
        <p:blipFill rotWithShape="1">
          <a:blip r:embed="rId3">
            <a:alphaModFix/>
          </a:blip>
          <a:srcRect b="40169" l="49121" r="23774" t="24212"/>
          <a:stretch/>
        </p:blipFill>
        <p:spPr>
          <a:xfrm>
            <a:off x="311700" y="1152475"/>
            <a:ext cx="4260301" cy="34990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Explaining</a:t>
            </a:r>
            <a:r>
              <a:rPr lang="en"/>
              <a:t> the code</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9"/>
          <p:cNvPicPr preferRelativeResize="0"/>
          <p:nvPr/>
        </p:nvPicPr>
        <p:blipFill rotWithShape="1">
          <a:blip r:embed="rId3">
            <a:alphaModFix/>
          </a:blip>
          <a:srcRect b="42263" l="5168" r="66848" t="10620"/>
          <a:stretch/>
        </p:blipFill>
        <p:spPr>
          <a:xfrm>
            <a:off x="373750" y="1152475"/>
            <a:ext cx="3792497" cy="3991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Firstly</a:t>
            </a:r>
            <a:r>
              <a:rPr lang="en">
                <a:solidFill>
                  <a:schemeClr val="dk1"/>
                </a:solidFill>
              </a:rPr>
              <a:t> import all the </a:t>
            </a:r>
            <a:r>
              <a:rPr lang="en">
                <a:solidFill>
                  <a:schemeClr val="dk1"/>
                </a:solidFill>
              </a:rPr>
              <a:t>necessary</a:t>
            </a:r>
            <a:r>
              <a:rPr lang="en">
                <a:solidFill>
                  <a:schemeClr val="dk1"/>
                </a:solidFill>
              </a:rPr>
              <a:t> libraries:</a:t>
            </a:r>
            <a:endParaRPr>
              <a:solidFill>
                <a:schemeClr val="dk1"/>
              </a:solidFill>
            </a:endParaRPr>
          </a:p>
          <a:p>
            <a:pPr indent="0" lvl="0" marL="0" rtl="0" algn="l">
              <a:spcBef>
                <a:spcPts val="1200"/>
              </a:spcBef>
              <a:spcAft>
                <a:spcPts val="0"/>
              </a:spcAft>
              <a:buNone/>
            </a:pPr>
            <a:r>
              <a:rPr lang="en" sz="1200">
                <a:solidFill>
                  <a:srgbClr val="FF0000"/>
                </a:solidFill>
              </a:rPr>
              <a:t>import RPi.GPIO as GPIO</a:t>
            </a:r>
            <a:endParaRPr sz="1200">
              <a:solidFill>
                <a:srgbClr val="FF0000"/>
              </a:solidFill>
            </a:endParaRPr>
          </a:p>
          <a:p>
            <a:pPr indent="0" lvl="0" marL="0" rtl="0" algn="l">
              <a:spcBef>
                <a:spcPts val="1200"/>
              </a:spcBef>
              <a:spcAft>
                <a:spcPts val="0"/>
              </a:spcAft>
              <a:buNone/>
            </a:pPr>
            <a:r>
              <a:rPr lang="en" sz="1200">
                <a:solidFill>
                  <a:srgbClr val="FF0000"/>
                </a:solidFill>
              </a:rPr>
              <a:t>import time</a:t>
            </a:r>
            <a:endParaRPr sz="1200">
              <a:solidFill>
                <a:srgbClr val="FF0000"/>
              </a:solidFill>
            </a:endParaRPr>
          </a:p>
          <a:p>
            <a:pPr indent="0" lvl="0" marL="101600" marR="101600" rtl="0" algn="l">
              <a:spcBef>
                <a:spcPts val="1200"/>
              </a:spcBef>
              <a:spcAft>
                <a:spcPts val="0"/>
              </a:spcAft>
              <a:buClr>
                <a:schemeClr val="dk1"/>
              </a:buClr>
              <a:buSzPts val="1100"/>
              <a:buFont typeface="Arial"/>
              <a:buNone/>
            </a:pPr>
            <a:r>
              <a:t/>
            </a:r>
            <a:endParaRPr sz="1200">
              <a:solidFill>
                <a:srgbClr val="FF0000"/>
              </a:solidFill>
            </a:endParaRPr>
          </a:p>
          <a:p>
            <a:pPr indent="0" lvl="0" marL="0" rtl="0" algn="l">
              <a:spcBef>
                <a:spcPts val="300"/>
              </a:spcBef>
              <a:spcAft>
                <a:spcPts val="0"/>
              </a:spcAft>
              <a:buClr>
                <a:schemeClr val="dk1"/>
              </a:buClr>
              <a:buSzPts val="1100"/>
              <a:buFont typeface="Arial"/>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Pins declaration</a:t>
            </a:r>
            <a:endParaRPr/>
          </a:p>
        </p:txBody>
      </p:sp>
      <p:sp>
        <p:nvSpPr>
          <p:cNvPr id="174" name="Google Shape;17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Firstly there are 3 modes for pins numbering in raspberry pi 4</a:t>
            </a:r>
            <a:endParaRPr/>
          </a:p>
          <a:p>
            <a:pPr indent="-304800" lvl="0" marL="457200" rtl="0" algn="l">
              <a:spcBef>
                <a:spcPts val="2000"/>
              </a:spcBef>
              <a:spcAft>
                <a:spcPts val="0"/>
              </a:spcAft>
              <a:buClr>
                <a:srgbClr val="323232"/>
              </a:buClr>
              <a:buSzPts val="1200"/>
              <a:buAutoNum type="arabicPeriod"/>
            </a:pPr>
            <a:r>
              <a:rPr lang="en" sz="1200">
                <a:solidFill>
                  <a:srgbClr val="323232"/>
                </a:solidFill>
                <a:highlight>
                  <a:srgbClr val="FFFFFF"/>
                </a:highlight>
              </a:rPr>
              <a:t>PIN: 1 to 40 logical order of the pin</a:t>
            </a:r>
            <a:endParaRPr sz="1200">
              <a:solidFill>
                <a:srgbClr val="323232"/>
              </a:solidFill>
              <a:highlight>
                <a:srgbClr val="FFFFFF"/>
              </a:highlight>
            </a:endParaRPr>
          </a:p>
          <a:p>
            <a:pPr indent="-304800" lvl="0" marL="457200" rtl="0" algn="l">
              <a:spcBef>
                <a:spcPts val="0"/>
              </a:spcBef>
              <a:spcAft>
                <a:spcPts val="0"/>
              </a:spcAft>
              <a:buClr>
                <a:srgbClr val="323232"/>
              </a:buClr>
              <a:buSzPts val="1200"/>
              <a:buAutoNum type="arabicPeriod"/>
            </a:pPr>
            <a:r>
              <a:rPr lang="en" sz="1200">
                <a:solidFill>
                  <a:srgbClr val="323232"/>
                </a:solidFill>
                <a:highlight>
                  <a:srgbClr val="FFFFFF"/>
                </a:highlight>
              </a:rPr>
              <a:t>BCM: the number to be used in your Java code to specify the GPIO to be used. BCM refers to the “Broadcom SOC channel” number, which is the numbering inside the chip which is used on the Raspberry Pi. These numbers changed between board versions as you can see in the previous tables for the 26-pin header type 1 versus 2, and or not sequential.</a:t>
            </a:r>
            <a:endParaRPr sz="1200">
              <a:solidFill>
                <a:srgbClr val="323232"/>
              </a:solidFill>
              <a:highlight>
                <a:srgbClr val="FFFFFF"/>
              </a:highlight>
            </a:endParaRPr>
          </a:p>
          <a:p>
            <a:pPr indent="-304800" lvl="0" marL="457200" rtl="0" algn="l">
              <a:spcBef>
                <a:spcPts val="0"/>
              </a:spcBef>
              <a:spcAft>
                <a:spcPts val="0"/>
              </a:spcAft>
              <a:buClr>
                <a:srgbClr val="323232"/>
              </a:buClr>
              <a:buSzPts val="1200"/>
              <a:buAutoNum type="arabicPeriod"/>
            </a:pPr>
            <a:r>
              <a:rPr lang="en" sz="1200">
                <a:solidFill>
                  <a:srgbClr val="323232"/>
                </a:solidFill>
                <a:highlight>
                  <a:srgbClr val="FFFFFF"/>
                </a:highlight>
              </a:rPr>
              <a:t>WPI: WiringPi number which was used by V.1 of Pi4J. The WiringPi numbering has a “historical reason”. When development for the very first Raspberry Pi’s was ongoing, only 8 pin-numbers were foreseen. But, when the designs further evolved and more pins were added, the numbering in WiringPi was extended to be able to address the extra pins.</a:t>
            </a:r>
            <a:endParaRPr sz="1200">
              <a:solidFill>
                <a:srgbClr val="323232"/>
              </a:solidFill>
              <a:highlight>
                <a:srgbClr val="FFFFFF"/>
              </a:highlight>
            </a:endParaRPr>
          </a:p>
          <a:p>
            <a:pPr indent="0" lvl="0" marL="0" rtl="0" algn="l">
              <a:spcBef>
                <a:spcPts val="2000"/>
              </a:spcBef>
              <a:spcAft>
                <a:spcPts val="1200"/>
              </a:spcAft>
              <a:buNone/>
            </a:pPr>
            <a:r>
              <a:rPr lang="en"/>
              <a:t>In this project we will use BCM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111111"/>
              </a:buClr>
              <a:buSzPts val="1700"/>
              <a:buChar char="●"/>
            </a:pPr>
            <a:r>
              <a:rPr lang="en" sz="1700">
                <a:solidFill>
                  <a:srgbClr val="111111"/>
                </a:solidFill>
              </a:rPr>
              <a:t>In this project we will use MQTT.</a:t>
            </a:r>
            <a:endParaRPr sz="1700">
              <a:solidFill>
                <a:srgbClr val="111111"/>
              </a:solidFill>
            </a:endParaRPr>
          </a:p>
          <a:p>
            <a:pPr indent="-336550" lvl="0" marL="457200" rtl="0" algn="l">
              <a:spcBef>
                <a:spcPts val="0"/>
              </a:spcBef>
              <a:spcAft>
                <a:spcPts val="0"/>
              </a:spcAft>
              <a:buClr>
                <a:srgbClr val="111111"/>
              </a:buClr>
              <a:buSzPts val="1700"/>
              <a:buChar char="●"/>
            </a:pPr>
            <a:r>
              <a:rPr lang="en" sz="1700">
                <a:solidFill>
                  <a:srgbClr val="111111"/>
                </a:solidFill>
              </a:rPr>
              <a:t>MQTT stands for Message Queuing Telemetry Transport.</a:t>
            </a:r>
            <a:endParaRPr sz="1700">
              <a:solidFill>
                <a:srgbClr val="111111"/>
              </a:solidFill>
            </a:endParaRPr>
          </a:p>
          <a:p>
            <a:pPr indent="-336550" lvl="0" marL="457200" rtl="0" algn="l">
              <a:spcBef>
                <a:spcPts val="0"/>
              </a:spcBef>
              <a:spcAft>
                <a:spcPts val="0"/>
              </a:spcAft>
              <a:buClr>
                <a:srgbClr val="111111"/>
              </a:buClr>
              <a:buSzPts val="1700"/>
              <a:buChar char="●"/>
            </a:pPr>
            <a:r>
              <a:rPr lang="en" sz="1700">
                <a:solidFill>
                  <a:srgbClr val="111111"/>
                </a:solidFill>
              </a:rPr>
              <a:t>We used in this project because it is:</a:t>
            </a:r>
            <a:endParaRPr sz="1700">
              <a:solidFill>
                <a:srgbClr val="111111"/>
              </a:solidFill>
            </a:endParaRPr>
          </a:p>
          <a:p>
            <a:pPr indent="-323850" lvl="0" marL="457200" rtl="0" algn="l">
              <a:spcBef>
                <a:spcPts val="0"/>
              </a:spcBef>
              <a:spcAft>
                <a:spcPts val="0"/>
              </a:spcAft>
              <a:buClr>
                <a:srgbClr val="111111"/>
              </a:buClr>
              <a:buSzPts val="1500"/>
              <a:buChar char="●"/>
            </a:pPr>
            <a:r>
              <a:rPr lang="en" sz="1500">
                <a:solidFill>
                  <a:srgbClr val="111111"/>
                </a:solidFill>
              </a:rPr>
              <a:t>Simple</a:t>
            </a:r>
            <a:endParaRPr sz="1500">
              <a:solidFill>
                <a:srgbClr val="111111"/>
              </a:solidFill>
            </a:endParaRPr>
          </a:p>
          <a:p>
            <a:pPr indent="-323850" lvl="0" marL="457200" marR="0" rtl="0" algn="just">
              <a:spcBef>
                <a:spcPts val="0"/>
              </a:spcBef>
              <a:spcAft>
                <a:spcPts val="0"/>
              </a:spcAft>
              <a:buClr>
                <a:srgbClr val="111111"/>
              </a:buClr>
              <a:buSzPts val="1500"/>
              <a:buChar char="●"/>
            </a:pPr>
            <a:r>
              <a:rPr lang="en" sz="1500">
                <a:solidFill>
                  <a:schemeClr val="dk1"/>
                </a:solidFill>
                <a:latin typeface="Times"/>
                <a:ea typeface="Times"/>
                <a:cs typeface="Times"/>
                <a:sym typeface="Times"/>
              </a:rPr>
              <a:t>Reliable</a:t>
            </a:r>
            <a:endParaRPr sz="1500">
              <a:solidFill>
                <a:schemeClr val="dk1"/>
              </a:solidFill>
              <a:latin typeface="Times"/>
              <a:ea typeface="Times"/>
              <a:cs typeface="Times"/>
              <a:sym typeface="Times"/>
            </a:endParaRPr>
          </a:p>
          <a:p>
            <a:pPr indent="-323850" lvl="0" marL="457200" marR="0" rtl="0" algn="just">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Secure</a:t>
            </a:r>
            <a:endParaRPr sz="1500">
              <a:solidFill>
                <a:schemeClr val="dk1"/>
              </a:solidFill>
              <a:latin typeface="Times"/>
              <a:ea typeface="Times"/>
              <a:cs typeface="Times"/>
              <a:sym typeface="Times"/>
            </a:endParaRPr>
          </a:p>
        </p:txBody>
      </p:sp>
      <p:pic>
        <p:nvPicPr>
          <p:cNvPr id="62" name="Google Shape;62;p14"/>
          <p:cNvPicPr preferRelativeResize="0"/>
          <p:nvPr/>
        </p:nvPicPr>
        <p:blipFill>
          <a:blip r:embed="rId3">
            <a:alphaModFix/>
          </a:blip>
          <a:stretch>
            <a:fillRect/>
          </a:stretch>
        </p:blipFill>
        <p:spPr>
          <a:xfrm>
            <a:off x="5932888" y="2571750"/>
            <a:ext cx="2314575" cy="198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2"/>
          <p:cNvPicPr preferRelativeResize="0"/>
          <p:nvPr/>
        </p:nvPicPr>
        <p:blipFill rotWithShape="1">
          <a:blip r:embed="rId3">
            <a:alphaModFix/>
          </a:blip>
          <a:srcRect b="15778" l="42530" r="24359" t="16475"/>
          <a:stretch/>
        </p:blipFill>
        <p:spPr>
          <a:xfrm>
            <a:off x="2734884" y="222512"/>
            <a:ext cx="3674230" cy="4698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Pins </a:t>
            </a:r>
            <a:r>
              <a:rPr lang="en"/>
              <a:t>declaration</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rgbClr val="111111"/>
                </a:solidFill>
              </a:rPr>
              <a:t># Set the mode of the GPIO pins</a:t>
            </a:r>
            <a:endParaRPr sz="1200">
              <a:solidFill>
                <a:srgbClr val="111111"/>
              </a:solidFill>
            </a:endParaRPr>
          </a:p>
          <a:p>
            <a:pPr indent="0" lvl="0" marL="0" rtl="0" algn="l">
              <a:spcBef>
                <a:spcPts val="1200"/>
              </a:spcBef>
              <a:spcAft>
                <a:spcPts val="0"/>
              </a:spcAft>
              <a:buNone/>
            </a:pPr>
            <a:r>
              <a:rPr lang="en" sz="1200">
                <a:solidFill>
                  <a:srgbClr val="FF0000"/>
                </a:solidFill>
              </a:rPr>
              <a:t>GPIO.setmode(GPIO.BCM)</a:t>
            </a:r>
            <a:endParaRPr sz="1200">
              <a:solidFill>
                <a:srgbClr val="FF0000"/>
              </a:solidFill>
            </a:endParaRPr>
          </a:p>
          <a:p>
            <a:pPr indent="0" lvl="0" marL="0" rtl="0" algn="l">
              <a:spcBef>
                <a:spcPts val="1200"/>
              </a:spcBef>
              <a:spcAft>
                <a:spcPts val="0"/>
              </a:spcAft>
              <a:buNone/>
            </a:pPr>
            <a:r>
              <a:t/>
            </a:r>
            <a:endParaRPr sz="1200">
              <a:solidFill>
                <a:srgbClr val="111111"/>
              </a:solidFill>
            </a:endParaRPr>
          </a:p>
          <a:p>
            <a:pPr indent="0" lvl="0" marL="0" rtl="0" algn="l">
              <a:spcBef>
                <a:spcPts val="1200"/>
              </a:spcBef>
              <a:spcAft>
                <a:spcPts val="0"/>
              </a:spcAft>
              <a:buNone/>
            </a:pPr>
            <a:r>
              <a:rPr lang="en" sz="1200">
                <a:solidFill>
                  <a:srgbClr val="111111"/>
                </a:solidFill>
              </a:rPr>
              <a:t># Define the GPIO pins for the ultrasonic sensor</a:t>
            </a:r>
            <a:endParaRPr sz="1200">
              <a:solidFill>
                <a:srgbClr val="111111"/>
              </a:solidFill>
            </a:endParaRPr>
          </a:p>
          <a:p>
            <a:pPr indent="0" lvl="0" marL="0" rtl="0" algn="l">
              <a:spcBef>
                <a:spcPts val="1200"/>
              </a:spcBef>
              <a:spcAft>
                <a:spcPts val="0"/>
              </a:spcAft>
              <a:buNone/>
            </a:pPr>
            <a:r>
              <a:rPr lang="en" sz="1200">
                <a:solidFill>
                  <a:srgbClr val="FF0000"/>
                </a:solidFill>
              </a:rPr>
              <a:t>TRIG = 23</a:t>
            </a:r>
            <a:endParaRPr sz="1200">
              <a:solidFill>
                <a:srgbClr val="FF0000"/>
              </a:solidFill>
            </a:endParaRPr>
          </a:p>
          <a:p>
            <a:pPr indent="0" lvl="0" marL="101600" marR="101600" rtl="0" algn="l">
              <a:spcBef>
                <a:spcPts val="1200"/>
              </a:spcBef>
              <a:spcAft>
                <a:spcPts val="0"/>
              </a:spcAft>
              <a:buNone/>
            </a:pPr>
            <a:r>
              <a:rPr lang="en" sz="1200">
                <a:solidFill>
                  <a:srgbClr val="FF0000"/>
                </a:solidFill>
              </a:rPr>
              <a:t>ECHO = 24</a:t>
            </a:r>
            <a:endParaRPr sz="1200">
              <a:solidFill>
                <a:srgbClr val="FF0000"/>
              </a:solidFill>
            </a:endParaRPr>
          </a:p>
          <a:p>
            <a:pPr indent="0" lvl="0" marL="101600" marR="101600" rtl="0" algn="l">
              <a:spcBef>
                <a:spcPts val="300"/>
              </a:spcBef>
              <a:spcAft>
                <a:spcPts val="0"/>
              </a:spcAft>
              <a:buClr>
                <a:schemeClr val="dk1"/>
              </a:buClr>
              <a:buSzPts val="1100"/>
              <a:buFont typeface="Arial"/>
              <a:buNone/>
            </a:pPr>
            <a:r>
              <a:t/>
            </a:r>
            <a:endParaRPr sz="1200">
              <a:solidFill>
                <a:srgbClr val="FF0000"/>
              </a:solidFill>
            </a:endParaRPr>
          </a:p>
          <a:p>
            <a:pPr indent="0" lvl="0" marL="0" rtl="0" algn="l">
              <a:spcBef>
                <a:spcPts val="300"/>
              </a:spcBef>
              <a:spcAft>
                <a:spcPts val="0"/>
              </a:spcAft>
              <a:buNone/>
            </a:pPr>
            <a:r>
              <a:rPr lang="en" sz="1200">
                <a:solidFill>
                  <a:srgbClr val="111111"/>
                </a:solidFill>
              </a:rPr>
              <a:t># Set the GPIO pins as output and input</a:t>
            </a:r>
            <a:endParaRPr sz="1200">
              <a:solidFill>
                <a:srgbClr val="111111"/>
              </a:solidFill>
            </a:endParaRPr>
          </a:p>
          <a:p>
            <a:pPr indent="0" lvl="0" marL="0" rtl="0" algn="l">
              <a:spcBef>
                <a:spcPts val="1200"/>
              </a:spcBef>
              <a:spcAft>
                <a:spcPts val="0"/>
              </a:spcAft>
              <a:buNone/>
            </a:pPr>
            <a:r>
              <a:rPr lang="en" sz="1200">
                <a:solidFill>
                  <a:srgbClr val="FF0000"/>
                </a:solidFill>
              </a:rPr>
              <a:t>GPIO.setup(TRIG, GPIO.OUT)</a:t>
            </a:r>
            <a:endParaRPr sz="1200">
              <a:solidFill>
                <a:srgbClr val="FF0000"/>
              </a:solidFill>
            </a:endParaRPr>
          </a:p>
          <a:p>
            <a:pPr indent="0" lvl="0" marL="0" marR="101600" rtl="0" algn="l">
              <a:spcBef>
                <a:spcPts val="1200"/>
              </a:spcBef>
              <a:spcAft>
                <a:spcPts val="300"/>
              </a:spcAft>
              <a:buNone/>
            </a:pPr>
            <a:r>
              <a:rPr lang="en" sz="1200">
                <a:solidFill>
                  <a:srgbClr val="FF0000"/>
                </a:solidFill>
              </a:rPr>
              <a:t>GPIO.setup(ECHO, GPIO.IN)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11111"/>
                </a:solidFill>
              </a:rPr>
              <a:t># Set the TRIG pin to LOW</a:t>
            </a:r>
            <a:endParaRPr sz="1200">
              <a:solidFill>
                <a:srgbClr val="111111"/>
              </a:solidFill>
            </a:endParaRPr>
          </a:p>
          <a:p>
            <a:pPr indent="0" lvl="0" marL="0" rtl="0" algn="l">
              <a:spcBef>
                <a:spcPts val="1200"/>
              </a:spcBef>
              <a:spcAft>
                <a:spcPts val="0"/>
              </a:spcAft>
              <a:buNone/>
            </a:pPr>
            <a:r>
              <a:rPr lang="en" sz="1200">
                <a:solidFill>
                  <a:srgbClr val="FF0000"/>
                </a:solidFill>
              </a:rPr>
              <a:t>GPIO.output(TRIG, False)</a:t>
            </a:r>
            <a:endParaRPr sz="1200">
              <a:solidFill>
                <a:srgbClr val="FF0000"/>
              </a:solidFill>
            </a:endParaRPr>
          </a:p>
          <a:p>
            <a:pPr indent="0" lvl="0" marL="0" rtl="0" algn="l">
              <a:spcBef>
                <a:spcPts val="1200"/>
              </a:spcBef>
              <a:spcAft>
                <a:spcPts val="0"/>
              </a:spcAft>
              <a:buNone/>
            </a:pPr>
            <a:r>
              <a:t/>
            </a:r>
            <a:endParaRPr sz="1200">
              <a:solidFill>
                <a:srgbClr val="111111"/>
              </a:solidFill>
            </a:endParaRPr>
          </a:p>
          <a:p>
            <a:pPr indent="0" lvl="0" marL="0" rtl="0" algn="l">
              <a:spcBef>
                <a:spcPts val="1200"/>
              </a:spcBef>
              <a:spcAft>
                <a:spcPts val="0"/>
              </a:spcAft>
              <a:buNone/>
            </a:pPr>
            <a:r>
              <a:rPr lang="en" sz="1200">
                <a:solidFill>
                  <a:srgbClr val="111111"/>
                </a:solidFill>
              </a:rPr>
              <a:t># Wait for 2 seconds</a:t>
            </a:r>
            <a:endParaRPr sz="1200">
              <a:solidFill>
                <a:srgbClr val="111111"/>
              </a:solidFill>
            </a:endParaRPr>
          </a:p>
          <a:p>
            <a:pPr indent="0" lvl="0" marL="101600" marR="101600" rtl="0" algn="l">
              <a:spcBef>
                <a:spcPts val="1200"/>
              </a:spcBef>
              <a:spcAft>
                <a:spcPts val="0"/>
              </a:spcAft>
              <a:buClr>
                <a:schemeClr val="dk1"/>
              </a:buClr>
              <a:buSzPts val="1100"/>
              <a:buFont typeface="Arial"/>
              <a:buNone/>
            </a:pPr>
            <a:r>
              <a:rPr lang="en" sz="1200">
                <a:solidFill>
                  <a:srgbClr val="FF0000"/>
                </a:solidFill>
              </a:rPr>
              <a:t>time.sleep(2)</a:t>
            </a:r>
            <a:endParaRPr sz="1200">
              <a:solidFill>
                <a:srgbClr val="FF0000"/>
              </a:solidFill>
            </a:endParaRPr>
          </a:p>
          <a:p>
            <a:pPr indent="0" lvl="0" marL="0" rtl="0" algn="l">
              <a:spcBef>
                <a:spcPts val="3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11111"/>
                </a:solidFill>
              </a:rPr>
              <a:t># Send a 10 microsecond pulse to the TRIG pin</a:t>
            </a:r>
            <a:endParaRPr sz="1200">
              <a:solidFill>
                <a:srgbClr val="111111"/>
              </a:solidFill>
            </a:endParaRPr>
          </a:p>
          <a:p>
            <a:pPr indent="0" lvl="0" marL="0" rtl="0" algn="l">
              <a:spcBef>
                <a:spcPts val="1200"/>
              </a:spcBef>
              <a:spcAft>
                <a:spcPts val="0"/>
              </a:spcAft>
              <a:buNone/>
            </a:pPr>
            <a:r>
              <a:rPr lang="en" sz="1200">
                <a:solidFill>
                  <a:srgbClr val="FF0000"/>
                </a:solidFill>
              </a:rPr>
              <a:t>GPIO.output(TRIG, True)</a:t>
            </a:r>
            <a:endParaRPr sz="1200">
              <a:solidFill>
                <a:srgbClr val="FF0000"/>
              </a:solidFill>
            </a:endParaRPr>
          </a:p>
          <a:p>
            <a:pPr indent="0" lvl="0" marL="0" rtl="0" algn="l">
              <a:spcBef>
                <a:spcPts val="1200"/>
              </a:spcBef>
              <a:spcAft>
                <a:spcPts val="0"/>
              </a:spcAft>
              <a:buNone/>
            </a:pPr>
            <a:r>
              <a:rPr lang="en" sz="1200">
                <a:solidFill>
                  <a:srgbClr val="FF0000"/>
                </a:solidFill>
              </a:rPr>
              <a:t>time.sleep(0.00001)</a:t>
            </a:r>
            <a:endParaRPr sz="1200">
              <a:solidFill>
                <a:srgbClr val="FF0000"/>
              </a:solidFill>
            </a:endParaRPr>
          </a:p>
          <a:p>
            <a:pPr indent="0" lvl="0" marL="0" rtl="0" algn="l">
              <a:spcBef>
                <a:spcPts val="1200"/>
              </a:spcBef>
              <a:spcAft>
                <a:spcPts val="0"/>
              </a:spcAft>
              <a:buNone/>
            </a:pPr>
            <a:r>
              <a:rPr lang="en" sz="1200">
                <a:solidFill>
                  <a:srgbClr val="FF0000"/>
                </a:solidFill>
              </a:rPr>
              <a:t>GPIO.output(TRIG, False)</a:t>
            </a:r>
            <a:endParaRPr sz="1200">
              <a:solidFill>
                <a:srgbClr val="FF0000"/>
              </a:solidFill>
            </a:endParaRPr>
          </a:p>
          <a:p>
            <a:pPr indent="0" lvl="0" marL="101600" marR="101600" rtl="0" algn="l">
              <a:spcBef>
                <a:spcPts val="1200"/>
              </a:spcBef>
              <a:spcAft>
                <a:spcPts val="0"/>
              </a:spcAft>
              <a:buClr>
                <a:schemeClr val="dk1"/>
              </a:buClr>
              <a:buSzPts val="1100"/>
              <a:buFont typeface="Arial"/>
              <a:buNone/>
            </a:pPr>
            <a:r>
              <a:t/>
            </a:r>
            <a:endParaRPr sz="1200">
              <a:solidFill>
                <a:srgbClr val="111111"/>
              </a:solidFill>
            </a:endParaRPr>
          </a:p>
          <a:p>
            <a:pPr indent="0" lvl="0" marL="0" rtl="0" algn="l">
              <a:spcBef>
                <a:spcPts val="300"/>
              </a:spcBef>
              <a:spcAft>
                <a:spcPts val="0"/>
              </a:spcAft>
              <a:buClr>
                <a:schemeClr val="dk1"/>
              </a:buClr>
              <a:buSzPts val="1100"/>
              <a:buFont typeface="Arial"/>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11111"/>
                </a:solidFill>
              </a:rPr>
              <a:t># Measure the duration of the ECHO pin</a:t>
            </a:r>
            <a:endParaRPr sz="1200">
              <a:solidFill>
                <a:srgbClr val="111111"/>
              </a:solidFill>
            </a:endParaRPr>
          </a:p>
          <a:p>
            <a:pPr indent="0" lvl="0" marL="0" rtl="0" algn="l">
              <a:spcBef>
                <a:spcPts val="1200"/>
              </a:spcBef>
              <a:spcAft>
                <a:spcPts val="0"/>
              </a:spcAft>
              <a:buNone/>
            </a:pPr>
            <a:r>
              <a:rPr lang="en" sz="1200">
                <a:solidFill>
                  <a:srgbClr val="FF0000"/>
                </a:solidFill>
              </a:rPr>
              <a:t>while GPIO.input(ECHO) == 0:</a:t>
            </a:r>
            <a:endParaRPr sz="1200">
              <a:solidFill>
                <a:srgbClr val="FF0000"/>
              </a:solidFill>
            </a:endParaRPr>
          </a:p>
          <a:p>
            <a:pPr indent="0" lvl="0" marL="0" rtl="0" algn="l">
              <a:spcBef>
                <a:spcPts val="1200"/>
              </a:spcBef>
              <a:spcAft>
                <a:spcPts val="0"/>
              </a:spcAft>
              <a:buNone/>
            </a:pPr>
            <a:r>
              <a:rPr lang="en" sz="1200">
                <a:solidFill>
                  <a:srgbClr val="FF0000"/>
                </a:solidFill>
              </a:rPr>
              <a:t>    pulse_start = time.time()</a:t>
            </a:r>
            <a:endParaRPr sz="1200">
              <a:solidFill>
                <a:srgbClr val="FF0000"/>
              </a:solidFill>
            </a:endParaRPr>
          </a:p>
          <a:p>
            <a:pPr indent="0" lvl="0" marL="0" rtl="0" algn="l">
              <a:spcBef>
                <a:spcPts val="1200"/>
              </a:spcBef>
              <a:spcAft>
                <a:spcPts val="0"/>
              </a:spcAft>
              <a:buNone/>
            </a:pPr>
            <a:r>
              <a:t/>
            </a:r>
            <a:endParaRPr sz="1200">
              <a:solidFill>
                <a:srgbClr val="FF0000"/>
              </a:solidFill>
            </a:endParaRPr>
          </a:p>
          <a:p>
            <a:pPr indent="0" lvl="0" marL="0" rtl="0" algn="l">
              <a:spcBef>
                <a:spcPts val="1200"/>
              </a:spcBef>
              <a:spcAft>
                <a:spcPts val="0"/>
              </a:spcAft>
              <a:buNone/>
            </a:pPr>
            <a:r>
              <a:rPr lang="en" sz="1200">
                <a:solidFill>
                  <a:srgbClr val="FF0000"/>
                </a:solidFill>
              </a:rPr>
              <a:t>if GPIO.input(ECHO) == 1:</a:t>
            </a:r>
            <a:endParaRPr sz="1200">
              <a:solidFill>
                <a:srgbClr val="FF0000"/>
              </a:solidFill>
            </a:endParaRPr>
          </a:p>
          <a:p>
            <a:pPr indent="0" lvl="0" marL="0" rtl="0" algn="l">
              <a:spcBef>
                <a:spcPts val="1200"/>
              </a:spcBef>
              <a:spcAft>
                <a:spcPts val="0"/>
              </a:spcAft>
              <a:buNone/>
            </a:pPr>
            <a:r>
              <a:rPr lang="en" sz="1200">
                <a:solidFill>
                  <a:srgbClr val="FF0000"/>
                </a:solidFill>
              </a:rPr>
              <a:t>    pulse_end = time.time()</a:t>
            </a:r>
            <a:endParaRPr sz="1200">
              <a:solidFill>
                <a:srgbClr val="FF0000"/>
              </a:solidFill>
            </a:endParaRPr>
          </a:p>
          <a:p>
            <a:pPr indent="0" lvl="0" marL="0" rtl="0" algn="l">
              <a:spcBef>
                <a:spcPts val="1200"/>
              </a:spcBef>
              <a:spcAft>
                <a:spcPts val="0"/>
              </a:spcAft>
              <a:buNone/>
            </a:pPr>
            <a:r>
              <a:t/>
            </a:r>
            <a:endParaRPr sz="1200">
              <a:solidFill>
                <a:srgbClr val="111111"/>
              </a:solidFill>
            </a:endParaRPr>
          </a:p>
          <a:p>
            <a:pPr indent="0" lvl="0" marL="101600" marR="101600" rtl="0" algn="l">
              <a:spcBef>
                <a:spcPts val="1200"/>
              </a:spcBef>
              <a:spcAft>
                <a:spcPts val="0"/>
              </a:spcAft>
              <a:buClr>
                <a:schemeClr val="dk1"/>
              </a:buClr>
              <a:buSzPts val="1100"/>
              <a:buFont typeface="Arial"/>
              <a:buNone/>
            </a:pPr>
            <a:r>
              <a:t/>
            </a:r>
            <a:endParaRPr sz="1200">
              <a:solidFill>
                <a:srgbClr val="111111"/>
              </a:solidFill>
            </a:endParaRPr>
          </a:p>
          <a:p>
            <a:pPr indent="0" lvl="0" marL="0" rtl="0" algn="l">
              <a:spcBef>
                <a:spcPts val="3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solidFill>
                  <a:srgbClr val="111111"/>
                </a:solidFill>
              </a:rPr>
              <a:t># Calculate the distance using the speed of sound</a:t>
            </a:r>
            <a:endParaRPr sz="1200">
              <a:solidFill>
                <a:srgbClr val="111111"/>
              </a:solidFill>
            </a:endParaRPr>
          </a:p>
          <a:p>
            <a:pPr indent="0" lvl="0" marL="0" rtl="0" algn="l">
              <a:spcBef>
                <a:spcPts val="1200"/>
              </a:spcBef>
              <a:spcAft>
                <a:spcPts val="0"/>
              </a:spcAft>
              <a:buClr>
                <a:schemeClr val="dk1"/>
              </a:buClr>
              <a:buSzPts val="1100"/>
              <a:buFont typeface="Arial"/>
              <a:buNone/>
            </a:pPr>
            <a:r>
              <a:rPr lang="en" sz="1200">
                <a:solidFill>
                  <a:srgbClr val="FF0000"/>
                </a:solidFill>
              </a:rPr>
              <a:t>pulse_duration = pulse_end - pulse_start</a:t>
            </a:r>
            <a:endParaRPr sz="1200">
              <a:solidFill>
                <a:srgbClr val="FF0000"/>
              </a:solidFill>
            </a:endParaRPr>
          </a:p>
          <a:p>
            <a:pPr indent="0" lvl="0" marL="0" rtl="0" algn="l">
              <a:spcBef>
                <a:spcPts val="1200"/>
              </a:spcBef>
              <a:spcAft>
                <a:spcPts val="0"/>
              </a:spcAft>
              <a:buClr>
                <a:schemeClr val="dk1"/>
              </a:buClr>
              <a:buSzPts val="1100"/>
              <a:buFont typeface="Arial"/>
              <a:buNone/>
            </a:pPr>
            <a:r>
              <a:rPr lang="en" sz="1200">
                <a:solidFill>
                  <a:srgbClr val="FF0000"/>
                </a:solidFill>
              </a:rPr>
              <a:t>distance = pulse_duration * 17150</a:t>
            </a:r>
            <a:endParaRPr sz="1200">
              <a:solidFill>
                <a:srgbClr val="FF0000"/>
              </a:solidFill>
            </a:endParaRPr>
          </a:p>
          <a:p>
            <a:pPr indent="0" lvl="0" marL="0" rtl="0" algn="l">
              <a:spcBef>
                <a:spcPts val="1200"/>
              </a:spcBef>
              <a:spcAft>
                <a:spcPts val="0"/>
              </a:spcAft>
              <a:buClr>
                <a:schemeClr val="dk1"/>
              </a:buClr>
              <a:buSzPts val="1100"/>
              <a:buFont typeface="Arial"/>
              <a:buNone/>
            </a:pPr>
            <a:r>
              <a:rPr lang="en" sz="1200">
                <a:solidFill>
                  <a:srgbClr val="FF0000"/>
                </a:solidFill>
              </a:rPr>
              <a:t>distance = round(distance, 1)</a:t>
            </a:r>
            <a:endParaRPr sz="1200">
              <a:solidFill>
                <a:srgbClr val="FF0000"/>
              </a:solidFill>
            </a:endParaRPr>
          </a:p>
          <a:p>
            <a:pPr indent="0" lvl="0" marL="0" rtl="0" algn="l">
              <a:spcBef>
                <a:spcPts val="1200"/>
              </a:spcBef>
              <a:spcAft>
                <a:spcPts val="0"/>
              </a:spcAft>
              <a:buClr>
                <a:schemeClr val="dk1"/>
              </a:buClr>
              <a:buSzPts val="1100"/>
              <a:buFont typeface="Arial"/>
              <a:buNone/>
            </a:pPr>
            <a:r>
              <a:t/>
            </a:r>
            <a:endParaRPr sz="1200">
              <a:solidFill>
                <a:srgbClr val="111111"/>
              </a:solidFill>
            </a:endParaRPr>
          </a:p>
          <a:p>
            <a:pPr indent="0" lvl="0" marL="0" rtl="0" algn="l">
              <a:spcBef>
                <a:spcPts val="1200"/>
              </a:spcBef>
              <a:spcAft>
                <a:spcPts val="0"/>
              </a:spcAft>
              <a:buClr>
                <a:schemeClr val="dk1"/>
              </a:buClr>
              <a:buSzPts val="1100"/>
              <a:buFont typeface="Arial"/>
              <a:buNone/>
            </a:pPr>
            <a:r>
              <a:rPr lang="en" sz="1200">
                <a:solidFill>
                  <a:srgbClr val="111111"/>
                </a:solidFill>
              </a:rPr>
              <a:t># Print the distance</a:t>
            </a:r>
            <a:endParaRPr sz="1200">
              <a:solidFill>
                <a:srgbClr val="111111"/>
              </a:solidFill>
            </a:endParaRPr>
          </a:p>
          <a:p>
            <a:pPr indent="0" lvl="0" marL="0" rtl="0" algn="l">
              <a:spcBef>
                <a:spcPts val="1200"/>
              </a:spcBef>
              <a:spcAft>
                <a:spcPts val="0"/>
              </a:spcAft>
              <a:buClr>
                <a:schemeClr val="dk1"/>
              </a:buClr>
              <a:buSzPts val="1100"/>
              <a:buFont typeface="Arial"/>
              <a:buNone/>
            </a:pPr>
            <a:r>
              <a:rPr lang="en" sz="1200">
                <a:solidFill>
                  <a:srgbClr val="FF0000"/>
                </a:solidFill>
              </a:rPr>
              <a:t>print(distance)</a:t>
            </a:r>
            <a:endParaRPr sz="1200">
              <a:solidFill>
                <a:srgbClr val="FF0000"/>
              </a:solidFill>
            </a:endParaRPr>
          </a:p>
          <a:p>
            <a:pPr indent="0" lvl="0" marL="0" rtl="0" algn="l">
              <a:spcBef>
                <a:spcPts val="1200"/>
              </a:spcBef>
              <a:spcAft>
                <a:spcPts val="0"/>
              </a:spcAft>
              <a:buClr>
                <a:schemeClr val="dk1"/>
              </a:buClr>
              <a:buSzPts val="1100"/>
              <a:buFont typeface="Arial"/>
              <a:buNone/>
            </a:pPr>
            <a:r>
              <a:t/>
            </a:r>
            <a:endParaRPr sz="1200">
              <a:solidFill>
                <a:srgbClr val="111111"/>
              </a:solidFill>
            </a:endParaRPr>
          </a:p>
          <a:p>
            <a:pPr indent="0" lvl="0" marL="0" rtl="0" algn="l">
              <a:spcBef>
                <a:spcPts val="1200"/>
              </a:spcBef>
              <a:spcAft>
                <a:spcPts val="0"/>
              </a:spcAft>
              <a:buClr>
                <a:schemeClr val="dk1"/>
              </a:buClr>
              <a:buSzPts val="1100"/>
              <a:buFont typeface="Arial"/>
              <a:buNone/>
            </a:pPr>
            <a:r>
              <a:rPr lang="en" sz="1200">
                <a:solidFill>
                  <a:srgbClr val="111111"/>
                </a:solidFill>
              </a:rPr>
              <a:t># Clean up the GPIO pins</a:t>
            </a:r>
            <a:endParaRPr sz="1200">
              <a:solidFill>
                <a:srgbClr val="111111"/>
              </a:solidFill>
            </a:endParaRPr>
          </a:p>
          <a:p>
            <a:pPr indent="0" lvl="0" marL="101600" marR="101600" rtl="0" algn="l">
              <a:spcBef>
                <a:spcPts val="1200"/>
              </a:spcBef>
              <a:spcAft>
                <a:spcPts val="300"/>
              </a:spcAft>
              <a:buClr>
                <a:schemeClr val="dk1"/>
              </a:buClr>
              <a:buSzPts val="1100"/>
              <a:buFont typeface="Arial"/>
              <a:buNone/>
            </a:pPr>
            <a:r>
              <a:rPr lang="en" sz="1200">
                <a:solidFill>
                  <a:srgbClr val="FF0000"/>
                </a:solidFill>
              </a:rPr>
              <a:t>GPIO.cleanup()</a:t>
            </a:r>
            <a:endParaRPr>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Javascript code</a:t>
            </a:r>
            <a:endParaRPr/>
          </a:p>
        </p:txBody>
      </p:sp>
      <p:sp>
        <p:nvSpPr>
          <p:cNvPr id="217" name="Google Shape;21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tried to write the ultrasonic code using </a:t>
            </a:r>
            <a:r>
              <a:rPr lang="en"/>
              <a:t>javascript</a:t>
            </a:r>
            <a:r>
              <a:rPr lang="en"/>
              <a:t>.This is the code we wrote.</a:t>
            </a:r>
            <a:endParaRPr/>
          </a:p>
          <a:p>
            <a:pPr indent="0" lvl="0" marL="0" rtl="0" algn="l">
              <a:spcBef>
                <a:spcPts val="1200"/>
              </a:spcBef>
              <a:spcAft>
                <a:spcPts val="1200"/>
              </a:spcAft>
              <a:buNone/>
            </a:pPr>
            <a:r>
              <a:rPr lang="en"/>
              <a:t>The aim was to write a function in javascript and put it in the function node in node 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Javascript code</a:t>
            </a:r>
            <a:endParaRPr/>
          </a:p>
        </p:txBody>
      </p:sp>
      <p:sp>
        <p:nvSpPr>
          <p:cNvPr id="223" name="Google Shape;22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9"/>
          <p:cNvPicPr preferRelativeResize="0"/>
          <p:nvPr/>
        </p:nvPicPr>
        <p:blipFill rotWithShape="1">
          <a:blip r:embed="rId3">
            <a:alphaModFix/>
          </a:blip>
          <a:srcRect b="44193" l="56158" r="25970" t="14462"/>
          <a:stretch/>
        </p:blipFill>
        <p:spPr>
          <a:xfrm>
            <a:off x="348975" y="1152475"/>
            <a:ext cx="2717174" cy="392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Debugging</a:t>
            </a:r>
            <a:r>
              <a:rPr lang="en"/>
              <a:t> the JS code</a:t>
            </a:r>
            <a:endParaRPr/>
          </a:p>
        </p:txBody>
      </p:sp>
      <p:sp>
        <p:nvSpPr>
          <p:cNvPr id="230" name="Google Shape;23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 with this code is that to import the </a:t>
            </a:r>
            <a:r>
              <a:rPr lang="en"/>
              <a:t>necessary</a:t>
            </a:r>
            <a:r>
              <a:rPr lang="en"/>
              <a:t> libraries ,javascript </a:t>
            </a:r>
            <a:r>
              <a:rPr lang="en"/>
              <a:t>syntax</a:t>
            </a:r>
            <a:r>
              <a:rPr lang="en"/>
              <a:t> restricts us to require.</a:t>
            </a:r>
            <a:endParaRPr/>
          </a:p>
          <a:p>
            <a:pPr indent="0" lvl="0" marL="0" rtl="0" algn="l">
              <a:spcBef>
                <a:spcPts val="1200"/>
              </a:spcBef>
              <a:spcAft>
                <a:spcPts val="0"/>
              </a:spcAft>
              <a:buNone/>
            </a:pPr>
            <a:r>
              <a:rPr lang="en"/>
              <a:t>However,node-red documentation clearly states that you can use require in a function</a:t>
            </a:r>
            <a:endParaRPr/>
          </a:p>
          <a:p>
            <a:pPr indent="0" lvl="0" marL="0" rtl="0" algn="l">
              <a:spcBef>
                <a:spcPts val="1200"/>
              </a:spcBef>
              <a:spcAft>
                <a:spcPts val="0"/>
              </a:spcAft>
              <a:buNone/>
            </a:pPr>
            <a:r>
              <a:rPr lang="en"/>
              <a:t>This code outputs a </a:t>
            </a:r>
            <a:r>
              <a:rPr lang="en"/>
              <a:t>reference</a:t>
            </a:r>
            <a:r>
              <a:rPr lang="en"/>
              <a:t> error.</a:t>
            </a:r>
            <a:endParaRPr/>
          </a:p>
          <a:p>
            <a:pPr indent="0" lvl="0" marL="0" rtl="0" algn="l">
              <a:spcBef>
                <a:spcPts val="1200"/>
              </a:spcBef>
              <a:spcAft>
                <a:spcPts val="1200"/>
              </a:spcAft>
              <a:buNone/>
            </a:pPr>
            <a:r>
              <a:rPr lang="en" u="sng"/>
              <a:t>Reference error :’require ‘ is not defined</a:t>
            </a:r>
            <a:endParaRPr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have tried to fix it </a:t>
            </a:r>
            <a:endParaRPr/>
          </a:p>
        </p:txBody>
      </p:sp>
      <p:sp>
        <p:nvSpPr>
          <p:cNvPr id="236" name="Google Shape;23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tried to use module.exports(‘require’) to fix that </a:t>
            </a:r>
            <a:r>
              <a:rPr lang="en"/>
              <a:t>reference</a:t>
            </a:r>
            <a:r>
              <a:rPr lang="en"/>
              <a:t> error</a:t>
            </a:r>
            <a:endParaRPr/>
          </a:p>
          <a:p>
            <a:pPr indent="0" lvl="0" marL="0" rtl="0" algn="l">
              <a:spcBef>
                <a:spcPts val="1200"/>
              </a:spcBef>
              <a:spcAft>
                <a:spcPts val="1200"/>
              </a:spcAft>
              <a:buNone/>
            </a:pPr>
            <a:r>
              <a:rPr lang="en"/>
              <a:t>However, it outputted a type error.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MQTT </a:t>
            </a:r>
            <a:r>
              <a:rPr lang="en" sz="1800">
                <a:solidFill>
                  <a:schemeClr val="dk2"/>
                </a:solidFill>
              </a:rPr>
              <a:t>implementation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node red we will use a mqtt out and mqtt in node</a:t>
            </a:r>
            <a:endParaRPr/>
          </a:p>
        </p:txBody>
      </p:sp>
      <p:pic>
        <p:nvPicPr>
          <p:cNvPr id="69" name="Google Shape;69;p15"/>
          <p:cNvPicPr preferRelativeResize="0"/>
          <p:nvPr/>
        </p:nvPicPr>
        <p:blipFill rotWithShape="1">
          <a:blip r:embed="rId3">
            <a:alphaModFix/>
          </a:blip>
          <a:srcRect b="31282" l="20219" r="73626" t="51371"/>
          <a:stretch/>
        </p:blipFill>
        <p:spPr>
          <a:xfrm>
            <a:off x="687250" y="1868825"/>
            <a:ext cx="1532467" cy="2700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approach</a:t>
            </a:r>
            <a:endParaRPr/>
          </a:p>
        </p:txBody>
      </p:sp>
      <p:sp>
        <p:nvSpPr>
          <p:cNvPr id="242" name="Google Shape;24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Also an approach that was used but </a:t>
            </a:r>
            <a:r>
              <a:rPr lang="en"/>
              <a:t>fails</a:t>
            </a:r>
            <a:r>
              <a:rPr lang="en"/>
              <a:t>, was to use the built in node that handles HC_SR4 but just giving it the pins.</a:t>
            </a:r>
            <a:endParaRPr/>
          </a:p>
          <a:p>
            <a:pPr indent="0" lvl="0" marL="0" rtl="0" algn="l">
              <a:spcBef>
                <a:spcPts val="1200"/>
              </a:spcBef>
              <a:spcAft>
                <a:spcPts val="0"/>
              </a:spcAft>
              <a:buNone/>
            </a:pPr>
            <a:r>
              <a:rPr lang="en"/>
              <a:t>However it gave an error gpio-status not </a:t>
            </a:r>
            <a:r>
              <a:rPr lang="en"/>
              <a:t>available</a:t>
            </a:r>
            <a:r>
              <a:rPr lang="en"/>
              <a:t>.</a:t>
            </a:r>
            <a:endParaRPr/>
          </a:p>
          <a:p>
            <a:pPr indent="0" lvl="0" marL="0" rtl="0" algn="l">
              <a:spcBef>
                <a:spcPts val="1200"/>
              </a:spcBef>
              <a:spcAft>
                <a:spcPts val="0"/>
              </a:spcAft>
              <a:buNone/>
            </a:pPr>
            <a:r>
              <a:rPr lang="en"/>
              <a:t>After reading the documentation,this node has been </a:t>
            </a:r>
            <a:r>
              <a:rPr lang="en"/>
              <a:t>disabled</a:t>
            </a:r>
            <a:r>
              <a:rPr lang="en"/>
              <a:t> from the publisher and last time updates was 2 years ago.Therefore, in most cases it does not work and is not </a:t>
            </a:r>
            <a:r>
              <a:rPr lang="en"/>
              <a:t>recommended</a:t>
            </a:r>
            <a:r>
              <a:rPr lang="en"/>
              <a:t> to use it according to the node-red community.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8" name="Google Shape;24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43"/>
          <p:cNvPicPr preferRelativeResize="0"/>
          <p:nvPr/>
        </p:nvPicPr>
        <p:blipFill rotWithShape="1">
          <a:blip r:embed="rId3">
            <a:alphaModFix/>
          </a:blip>
          <a:srcRect b="9529" l="43537" r="12216" t="20759"/>
          <a:stretch/>
        </p:blipFill>
        <p:spPr>
          <a:xfrm>
            <a:off x="639800" y="1152475"/>
            <a:ext cx="3641175" cy="3585501"/>
          </a:xfrm>
          <a:prstGeom prst="rect">
            <a:avLst/>
          </a:prstGeom>
          <a:noFill/>
          <a:ln>
            <a:noFill/>
          </a:ln>
        </p:spPr>
      </p:pic>
      <p:pic>
        <p:nvPicPr>
          <p:cNvPr id="250" name="Google Shape;250;p43"/>
          <p:cNvPicPr preferRelativeResize="0"/>
          <p:nvPr/>
        </p:nvPicPr>
        <p:blipFill rotWithShape="1">
          <a:blip r:embed="rId4">
            <a:alphaModFix/>
          </a:blip>
          <a:srcRect b="60338" l="13247" r="81704" t="31422"/>
          <a:stretch/>
        </p:blipFill>
        <p:spPr>
          <a:xfrm>
            <a:off x="5941225" y="1769899"/>
            <a:ext cx="1445827" cy="1474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 after the ultrasonic</a:t>
            </a:r>
            <a:endParaRPr/>
          </a:p>
        </p:txBody>
      </p:sp>
      <p:sp>
        <p:nvSpPr>
          <p:cNvPr id="256" name="Google Shape;25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after the ultrasonic finishes its reading,we need to use its value to print on the dashboard.</a:t>
            </a:r>
            <a:endParaRPr/>
          </a:p>
          <a:p>
            <a:pPr indent="0" lvl="0" marL="0" rtl="0" algn="l">
              <a:spcBef>
                <a:spcPts val="1200"/>
              </a:spcBef>
              <a:spcAft>
                <a:spcPts val="0"/>
              </a:spcAft>
              <a:buNone/>
            </a:pPr>
            <a:r>
              <a:rPr lang="en"/>
              <a:t>However there is an issue</a:t>
            </a:r>
            <a:endParaRPr/>
          </a:p>
          <a:p>
            <a:pPr indent="0" lvl="0" marL="0" rtl="0" algn="l">
              <a:spcBef>
                <a:spcPts val="1200"/>
              </a:spcBef>
              <a:spcAft>
                <a:spcPts val="0"/>
              </a:spcAft>
              <a:buNone/>
            </a:pPr>
            <a:r>
              <a:rPr lang="en"/>
              <a:t>The </a:t>
            </a:r>
            <a:r>
              <a:rPr lang="en"/>
              <a:t>execute</a:t>
            </a:r>
            <a:r>
              <a:rPr lang="en"/>
              <a:t> </a:t>
            </a:r>
            <a:r>
              <a:rPr lang="en"/>
              <a:t>node</a:t>
            </a:r>
            <a:r>
              <a:rPr lang="en"/>
              <a:t> output is a string and the gauge node can only understand numbers.Data type of int/float </a:t>
            </a:r>
            <a:r>
              <a:rPr lang="en"/>
              <a:t>precisely</a:t>
            </a:r>
            <a:r>
              <a:rPr lang="en"/>
              <a:t> is needed</a:t>
            </a:r>
            <a:endParaRPr/>
          </a:p>
          <a:p>
            <a:pPr indent="0" lvl="0" marL="0" rtl="0" algn="l">
              <a:spcBef>
                <a:spcPts val="1200"/>
              </a:spcBef>
              <a:spcAft>
                <a:spcPts val="1200"/>
              </a:spcAft>
              <a:buNone/>
            </a:pPr>
            <a:r>
              <a:rPr lang="en"/>
              <a:t>So we need to convert the msg.payload from string to int using javascript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262" name="Google Shape;26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msg.payload = </a:t>
            </a:r>
            <a:r>
              <a:rPr lang="en" sz="1600">
                <a:solidFill>
                  <a:srgbClr val="008080"/>
                </a:solidFill>
                <a:highlight>
                  <a:srgbClr val="FFFFFE"/>
                </a:highlight>
                <a:latin typeface="Courier New"/>
                <a:ea typeface="Courier New"/>
                <a:cs typeface="Courier New"/>
                <a:sym typeface="Courier New"/>
              </a:rPr>
              <a:t>Number</a:t>
            </a:r>
            <a:r>
              <a:rPr lang="en" sz="1600">
                <a:solidFill>
                  <a:schemeClr val="dk1"/>
                </a:solidFill>
                <a:highlight>
                  <a:srgbClr val="FFFFFE"/>
                </a:highlight>
                <a:latin typeface="Courier New"/>
                <a:ea typeface="Courier New"/>
                <a:cs typeface="Courier New"/>
                <a:sym typeface="Courier New"/>
              </a:rPr>
              <a:t>(msg.payload);</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rgbClr val="0000FF"/>
                </a:solidFill>
                <a:highlight>
                  <a:srgbClr val="FFFFFE"/>
                </a:highlight>
                <a:latin typeface="Courier New"/>
                <a:ea typeface="Courier New"/>
                <a:cs typeface="Courier New"/>
                <a:sym typeface="Courier New"/>
              </a:rPr>
              <a:t>if</a:t>
            </a:r>
            <a:r>
              <a:rPr lang="en" sz="1600">
                <a:solidFill>
                  <a:schemeClr val="dk1"/>
                </a:solidFill>
                <a:highlight>
                  <a:srgbClr val="FFFFFE"/>
                </a:highlight>
                <a:latin typeface="Courier New"/>
                <a:ea typeface="Courier New"/>
                <a:cs typeface="Courier New"/>
                <a:sym typeface="Courier New"/>
              </a:rPr>
              <a:t>(msg.payload&gt;</a:t>
            </a:r>
            <a:r>
              <a:rPr lang="en" sz="1600">
                <a:solidFill>
                  <a:srgbClr val="098658"/>
                </a:solidFill>
                <a:highlight>
                  <a:srgbClr val="FFFFFE"/>
                </a:highlight>
                <a:latin typeface="Courier New"/>
                <a:ea typeface="Courier New"/>
                <a:cs typeface="Courier New"/>
                <a:sym typeface="Courier New"/>
              </a:rPr>
              <a:t>100</a:t>
            </a: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   msg.payload=</a:t>
            </a:r>
            <a:r>
              <a:rPr lang="en" sz="1600">
                <a:solidFill>
                  <a:srgbClr val="098658"/>
                </a:solidFill>
                <a:highlight>
                  <a:srgbClr val="FFFFFE"/>
                </a:highlight>
                <a:latin typeface="Courier New"/>
                <a:ea typeface="Courier New"/>
                <a:cs typeface="Courier New"/>
                <a:sym typeface="Courier New"/>
              </a:rPr>
              <a:t>100</a:t>
            </a: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   </a:t>
            </a:r>
            <a:r>
              <a:rPr lang="en" sz="1600">
                <a:solidFill>
                  <a:srgbClr val="0000FF"/>
                </a:solidFill>
                <a:highlight>
                  <a:srgbClr val="FFFFFE"/>
                </a:highlight>
                <a:latin typeface="Courier New"/>
                <a:ea typeface="Courier New"/>
                <a:cs typeface="Courier New"/>
                <a:sym typeface="Courier New"/>
              </a:rPr>
              <a:t>return</a:t>
            </a:r>
            <a:r>
              <a:rPr lang="en" sz="1600">
                <a:solidFill>
                  <a:schemeClr val="dk1"/>
                </a:solidFill>
                <a:highlight>
                  <a:srgbClr val="FFFFFE"/>
                </a:highlight>
                <a:latin typeface="Courier New"/>
                <a:ea typeface="Courier New"/>
                <a:cs typeface="Courier New"/>
                <a:sym typeface="Courier New"/>
              </a:rPr>
              <a:t> msg;</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rgbClr val="0000FF"/>
                </a:solidFill>
                <a:highlight>
                  <a:srgbClr val="FFFFFE"/>
                </a:highlight>
                <a:latin typeface="Courier New"/>
                <a:ea typeface="Courier New"/>
                <a:cs typeface="Courier New"/>
                <a:sym typeface="Courier New"/>
              </a:rPr>
              <a:t>else</a:t>
            </a:r>
            <a:endParaRPr sz="1600">
              <a:solidFill>
                <a:srgbClr val="0000FF"/>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   </a:t>
            </a:r>
            <a:r>
              <a:rPr lang="en" sz="1600">
                <a:solidFill>
                  <a:srgbClr val="0000FF"/>
                </a:solidFill>
                <a:highlight>
                  <a:srgbClr val="FFFFFE"/>
                </a:highlight>
                <a:latin typeface="Courier New"/>
                <a:ea typeface="Courier New"/>
                <a:cs typeface="Courier New"/>
                <a:sym typeface="Courier New"/>
              </a:rPr>
              <a:t>return</a:t>
            </a:r>
            <a:r>
              <a:rPr lang="en" sz="1600">
                <a:solidFill>
                  <a:schemeClr val="dk1"/>
                </a:solidFill>
                <a:highlight>
                  <a:srgbClr val="FFFFFE"/>
                </a:highlight>
                <a:latin typeface="Courier New"/>
                <a:ea typeface="Courier New"/>
                <a:cs typeface="Courier New"/>
                <a:sym typeface="Courier New"/>
              </a:rPr>
              <a:t> msg;</a:t>
            </a:r>
            <a:endParaRPr sz="160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E"/>
                </a:highlight>
                <a:latin typeface="Courier New"/>
                <a:ea typeface="Courier New"/>
                <a:cs typeface="Courier New"/>
                <a:sym typeface="Courier New"/>
              </a:rPr>
              <a:t>}</a:t>
            </a:r>
            <a:endParaRPr sz="16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9" name="Google Shape;269;p46"/>
          <p:cNvSpPr txBox="1"/>
          <p:nvPr/>
        </p:nvSpPr>
        <p:spPr>
          <a:xfrm>
            <a:off x="1390300" y="1475425"/>
            <a:ext cx="6667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msg.payload = Number(msg.payload); // Convert the payload to a number</a:t>
            </a:r>
            <a:endParaRPr/>
          </a:p>
          <a:p>
            <a:pPr indent="0" lvl="0" marL="0" rtl="0" algn="l">
              <a:spcBef>
                <a:spcPts val="0"/>
              </a:spcBef>
              <a:spcAft>
                <a:spcPts val="0"/>
              </a:spcAft>
              <a:buNone/>
            </a:pPr>
            <a:r>
              <a:rPr lang="en"/>
              <a:t>if(msg.payload&gt;100) // Check if the payload is greater than 100</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    msg.payload=100; // If the payload is greater than 100, set it to 100</a:t>
            </a:r>
            <a:endParaRPr/>
          </a:p>
          <a:p>
            <a:pPr indent="0" lvl="0" marL="0" rtl="0" algn="l">
              <a:spcBef>
                <a:spcPts val="0"/>
              </a:spcBef>
              <a:spcAft>
                <a:spcPts val="0"/>
              </a:spcAft>
              <a:buNone/>
            </a:pPr>
            <a:r>
              <a:rPr lang="en"/>
              <a:t>    return msg; // Return the message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else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    return msg; // If the payload is less than or equal to 100, return the message as is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5" name="Google Shape;27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47"/>
          <p:cNvPicPr preferRelativeResize="0"/>
          <p:nvPr/>
        </p:nvPicPr>
        <p:blipFill rotWithShape="1">
          <a:blip r:embed="rId3">
            <a:alphaModFix/>
          </a:blip>
          <a:srcRect b="59374" l="33298" r="48094" t="28202"/>
          <a:stretch/>
        </p:blipFill>
        <p:spPr>
          <a:xfrm>
            <a:off x="735449" y="1152474"/>
            <a:ext cx="7078349" cy="2953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we can send the data to MQTT </a:t>
            </a:r>
            <a:endParaRPr/>
          </a:p>
        </p:txBody>
      </p:sp>
      <p:sp>
        <p:nvSpPr>
          <p:cNvPr id="282" name="Google Shape;28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need to send the msg.payload to the mqtt broker to print it on the </a:t>
            </a:r>
            <a:r>
              <a:rPr lang="en"/>
              <a:t>gauge in the dashboard.</a:t>
            </a:r>
            <a:endParaRPr/>
          </a:p>
          <a:p>
            <a:pPr indent="0" lvl="0" marL="0" rtl="0" algn="l">
              <a:spcBef>
                <a:spcPts val="1200"/>
              </a:spcBef>
              <a:spcAft>
                <a:spcPts val="0"/>
              </a:spcAft>
              <a:buNone/>
            </a:pPr>
            <a:r>
              <a:rPr lang="en"/>
              <a:t>Firstly get the data then send it.</a:t>
            </a:r>
            <a:endParaRPr/>
          </a:p>
          <a:p>
            <a:pPr indent="0" lvl="0" marL="0" rtl="0" algn="l">
              <a:spcBef>
                <a:spcPts val="1200"/>
              </a:spcBef>
              <a:spcAft>
                <a:spcPts val="1200"/>
              </a:spcAft>
              <a:buNone/>
            </a:pPr>
            <a:r>
              <a:t/>
            </a:r>
            <a:endParaRPr/>
          </a:p>
        </p:txBody>
      </p:sp>
      <p:pic>
        <p:nvPicPr>
          <p:cNvPr id="283" name="Google Shape;283;p48"/>
          <p:cNvPicPr preferRelativeResize="0"/>
          <p:nvPr/>
        </p:nvPicPr>
        <p:blipFill rotWithShape="1">
          <a:blip r:embed="rId3">
            <a:alphaModFix/>
          </a:blip>
          <a:srcRect b="28337" l="30298" r="44750" t="49647"/>
          <a:stretch/>
        </p:blipFill>
        <p:spPr>
          <a:xfrm>
            <a:off x="699300" y="3170975"/>
            <a:ext cx="2869550" cy="158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the data</a:t>
            </a:r>
            <a:endParaRPr/>
          </a:p>
        </p:txBody>
      </p:sp>
      <p:sp>
        <p:nvSpPr>
          <p:cNvPr id="289" name="Google Shape;28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9"/>
          <p:cNvPicPr preferRelativeResize="0"/>
          <p:nvPr/>
        </p:nvPicPr>
        <p:blipFill rotWithShape="1">
          <a:blip r:embed="rId3">
            <a:alphaModFix/>
          </a:blip>
          <a:srcRect b="51407" l="33443" r="33152" t="17552"/>
          <a:stretch/>
        </p:blipFill>
        <p:spPr>
          <a:xfrm>
            <a:off x="1279180" y="1152475"/>
            <a:ext cx="588267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0"/>
          <p:cNvSpPr txBox="1"/>
          <p:nvPr>
            <p:ph type="title"/>
          </p:nvPr>
        </p:nvSpPr>
        <p:spPr>
          <a:xfrm>
            <a:off x="311700" y="40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Sending the data to the MQTT to the gauge</a:t>
            </a:r>
            <a:endParaRPr/>
          </a:p>
        </p:txBody>
      </p:sp>
      <p:sp>
        <p:nvSpPr>
          <p:cNvPr id="296" name="Google Shape;29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7" name="Google Shape;297;p50"/>
          <p:cNvPicPr preferRelativeResize="0"/>
          <p:nvPr/>
        </p:nvPicPr>
        <p:blipFill rotWithShape="1">
          <a:blip r:embed="rId3">
            <a:alphaModFix/>
          </a:blip>
          <a:srcRect b="28337" l="30298" r="44750" t="49647"/>
          <a:stretch/>
        </p:blipFill>
        <p:spPr>
          <a:xfrm>
            <a:off x="807800" y="1290075"/>
            <a:ext cx="5498000" cy="3039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sp>
        <p:nvSpPr>
          <p:cNvPr id="303" name="Google Shape;30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added 2 gauges from the dashboard nodes</a:t>
            </a:r>
            <a:endParaRPr/>
          </a:p>
          <a:p>
            <a:pPr indent="0" lvl="0" marL="0" rtl="0" algn="l">
              <a:spcBef>
                <a:spcPts val="1200"/>
              </a:spcBef>
              <a:spcAft>
                <a:spcPts val="1200"/>
              </a:spcAft>
              <a:buNone/>
            </a:pPr>
            <a:r>
              <a:t/>
            </a:r>
            <a:endParaRPr/>
          </a:p>
        </p:txBody>
      </p:sp>
      <p:pic>
        <p:nvPicPr>
          <p:cNvPr id="304" name="Google Shape;304;p51"/>
          <p:cNvPicPr preferRelativeResize="0"/>
          <p:nvPr/>
        </p:nvPicPr>
        <p:blipFill rotWithShape="1">
          <a:blip r:embed="rId3">
            <a:alphaModFix/>
          </a:blip>
          <a:srcRect b="28337" l="30298" r="44750" t="49647"/>
          <a:stretch/>
        </p:blipFill>
        <p:spPr>
          <a:xfrm>
            <a:off x="554600" y="1844700"/>
            <a:ext cx="5498000" cy="303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MQTT-Out</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rotWithShape="1">
          <a:blip r:embed="rId3">
            <a:alphaModFix/>
          </a:blip>
          <a:srcRect b="46953" l="48536" r="21869" t="16477"/>
          <a:stretch/>
        </p:blipFill>
        <p:spPr>
          <a:xfrm>
            <a:off x="311700" y="1152475"/>
            <a:ext cx="4197601" cy="3241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Gauge settings</a:t>
            </a:r>
            <a:endParaRPr/>
          </a:p>
        </p:txBody>
      </p:sp>
      <p:sp>
        <p:nvSpPr>
          <p:cNvPr id="310" name="Google Shape;310;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52"/>
          <p:cNvPicPr preferRelativeResize="0"/>
          <p:nvPr/>
        </p:nvPicPr>
        <p:blipFill rotWithShape="1">
          <a:blip r:embed="rId3">
            <a:alphaModFix/>
          </a:blip>
          <a:srcRect b="29372" l="49413" r="23189" t="24681"/>
          <a:stretch/>
        </p:blipFill>
        <p:spPr>
          <a:xfrm>
            <a:off x="311700" y="1152475"/>
            <a:ext cx="3703276" cy="3881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Notice</a:t>
            </a:r>
            <a:endParaRPr/>
          </a:p>
        </p:txBody>
      </p:sp>
      <p:sp>
        <p:nvSpPr>
          <p:cNvPr id="317" name="Google Shape;31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ultrasonic sensor reads the distance from 2 cm to 254 cm.However,we only want to show the user the max distance to be 100 cm.</a:t>
            </a:r>
            <a:endParaRPr/>
          </a:p>
          <a:p>
            <a:pPr indent="0" lvl="0" marL="0" rtl="0" algn="l">
              <a:spcBef>
                <a:spcPts val="1200"/>
              </a:spcBef>
              <a:spcAft>
                <a:spcPts val="0"/>
              </a:spcAft>
              <a:buNone/>
            </a:pPr>
            <a:r>
              <a:rPr lang="en"/>
              <a:t>This is because we want the </a:t>
            </a:r>
            <a:r>
              <a:rPr lang="en"/>
              <a:t>gauge</a:t>
            </a:r>
            <a:r>
              <a:rPr lang="en"/>
              <a:t> to be as clear as possible to the user.</a:t>
            </a:r>
            <a:endParaRPr/>
          </a:p>
          <a:p>
            <a:pPr indent="0" lvl="0" marL="0" rtl="0" algn="l">
              <a:spcBef>
                <a:spcPts val="1200"/>
              </a:spcBef>
              <a:spcAft>
                <a:spcPts val="1200"/>
              </a:spcAft>
              <a:buNone/>
            </a:pPr>
            <a:r>
              <a:rPr lang="en"/>
              <a:t>Therefore we will limit the distance from 0 cm as a </a:t>
            </a:r>
            <a:r>
              <a:rPr lang="en"/>
              <a:t>minimum</a:t>
            </a:r>
            <a:r>
              <a:rPr lang="en"/>
              <a:t> to 100 cm as a </a:t>
            </a:r>
            <a:r>
              <a:rPr lang="en"/>
              <a:t>maximum</a:t>
            </a: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Then we need to connect to node-red to display the data</a:t>
            </a:r>
            <a:endParaRPr/>
          </a:p>
        </p:txBody>
      </p:sp>
      <p:sp>
        <p:nvSpPr>
          <p:cNvPr id="323" name="Google Shape;323;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the command ipconfig in the raspberry pi 4 we got the IP address.</a:t>
            </a:r>
            <a:endParaRPr/>
          </a:p>
          <a:p>
            <a:pPr indent="0" lvl="0" marL="0" rtl="0" algn="l">
              <a:spcBef>
                <a:spcPts val="1200"/>
              </a:spcBef>
              <a:spcAft>
                <a:spcPts val="0"/>
              </a:spcAft>
              <a:buNone/>
            </a:pPr>
            <a:r>
              <a:rPr lang="en"/>
              <a:t>Then on the computer we wrote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http://192.168.235.240:1880</a:t>
            </a:r>
            <a:endParaRPr/>
          </a:p>
          <a:p>
            <a:pPr indent="0" lvl="0" marL="0" rtl="0" algn="l">
              <a:spcBef>
                <a:spcPts val="1200"/>
              </a:spcBef>
              <a:spcAft>
                <a:spcPts val="1200"/>
              </a:spcAft>
              <a:buNone/>
            </a:pPr>
            <a:r>
              <a:rPr lang="en"/>
              <a:t>That's</a:t>
            </a:r>
            <a:r>
              <a:rPr lang="en"/>
              <a:t> the IP address of the raspberry pi plus the port of the localhost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a:t>
            </a:r>
            <a:endParaRPr/>
          </a:p>
        </p:txBody>
      </p:sp>
      <p:sp>
        <p:nvSpPr>
          <p:cNvPr id="329" name="Google Shape;32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connections were made on a breadboard and using female-female jumper wire.</a:t>
            </a:r>
            <a:endParaRPr/>
          </a:p>
          <a:p>
            <a:pPr indent="0" lvl="0" marL="0" rtl="0" algn="l">
              <a:spcBef>
                <a:spcPts val="1200"/>
              </a:spcBef>
              <a:spcAft>
                <a:spcPts val="0"/>
              </a:spcAft>
              <a:buNone/>
            </a:pPr>
            <a:r>
              <a:rPr lang="en"/>
              <a:t>Ultrasonic sensor were tested </a:t>
            </a:r>
            <a:r>
              <a:rPr lang="en"/>
              <a:t>accordingly</a:t>
            </a:r>
            <a:r>
              <a:rPr lang="en"/>
              <a:t> </a:t>
            </a:r>
            <a:r>
              <a:rPr lang="en"/>
              <a:t>separately</a:t>
            </a:r>
            <a:r>
              <a:rPr lang="en"/>
              <a:t> to make sure that each one works .</a:t>
            </a:r>
            <a:endParaRPr/>
          </a:p>
          <a:p>
            <a:pPr indent="0" lvl="0" marL="0" rtl="0" algn="l">
              <a:spcBef>
                <a:spcPts val="1200"/>
              </a:spcBef>
              <a:spcAft>
                <a:spcPts val="0"/>
              </a:spcAft>
              <a:buNone/>
            </a:pPr>
            <a:r>
              <a:rPr lang="en"/>
              <a:t>Debug nodes were used for testing.</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node-red</a:t>
            </a:r>
            <a:endParaRPr/>
          </a:p>
        </p:txBody>
      </p:sp>
      <p:sp>
        <p:nvSpPr>
          <p:cNvPr id="335" name="Google Shape;33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56"/>
          <p:cNvPicPr preferRelativeResize="0"/>
          <p:nvPr/>
        </p:nvPicPr>
        <p:blipFill rotWithShape="1">
          <a:blip r:embed="rId3">
            <a:alphaModFix/>
          </a:blip>
          <a:srcRect b="23016" l="20675" r="30926" t="19183"/>
          <a:stretch/>
        </p:blipFill>
        <p:spPr>
          <a:xfrm>
            <a:off x="2047325" y="1071925"/>
            <a:ext cx="5049351" cy="3781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Connections</a:t>
            </a:r>
            <a:endParaRPr/>
          </a:p>
        </p:txBody>
      </p:sp>
      <p:sp>
        <p:nvSpPr>
          <p:cNvPr id="342" name="Google Shape;342;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57"/>
          <p:cNvPicPr preferRelativeResize="0"/>
          <p:nvPr/>
        </p:nvPicPr>
        <p:blipFill>
          <a:blip r:embed="rId3">
            <a:alphaModFix/>
          </a:blip>
          <a:stretch>
            <a:fillRect/>
          </a:stretch>
        </p:blipFill>
        <p:spPr>
          <a:xfrm>
            <a:off x="38860" y="0"/>
            <a:ext cx="3847981" cy="5143500"/>
          </a:xfrm>
          <a:prstGeom prst="rect">
            <a:avLst/>
          </a:prstGeom>
          <a:noFill/>
          <a:ln>
            <a:noFill/>
          </a:ln>
        </p:spPr>
      </p:pic>
      <p:pic>
        <p:nvPicPr>
          <p:cNvPr id="344" name="Google Shape;344;p57"/>
          <p:cNvPicPr preferRelativeResize="0"/>
          <p:nvPr/>
        </p:nvPicPr>
        <p:blipFill>
          <a:blip r:embed="rId4">
            <a:alphaModFix/>
          </a:blip>
          <a:stretch>
            <a:fillRect/>
          </a:stretch>
        </p:blipFill>
        <p:spPr>
          <a:xfrm>
            <a:off x="5296010" y="0"/>
            <a:ext cx="3847981"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a:t>
            </a:r>
            <a:endParaRPr/>
          </a:p>
        </p:txBody>
      </p:sp>
      <p:sp>
        <p:nvSpPr>
          <p:cNvPr id="350" name="Google Shape;35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will show now a video to prove that the </a:t>
            </a:r>
            <a:r>
              <a:rPr lang="en"/>
              <a:t>ultrasonic model worked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6" name="Google Shape;35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7" name="Google Shape;357;p59"/>
          <p:cNvPicPr preferRelativeResize="0"/>
          <p:nvPr/>
        </p:nvPicPr>
        <p:blipFill>
          <a:blip r:embed="rId3">
            <a:alphaModFix/>
          </a:blip>
          <a:stretch>
            <a:fillRect/>
          </a:stretch>
        </p:blipFill>
        <p:spPr>
          <a:xfrm>
            <a:off x="1590675" y="356713"/>
            <a:ext cx="5962650" cy="397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MQTT-out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Qos stands for quality of service.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Qos is an agreement between sender and receiver on the guarantee of delivering a message</a:t>
            </a:r>
            <a:r>
              <a:rPr lang="en" sz="2100">
                <a:solidFill>
                  <a:schemeClr val="dk1"/>
                </a:solidFill>
                <a:highlight>
                  <a:srgbClr val="FFFFFF"/>
                </a:highlight>
              </a:rPr>
              <a:t>. There are three levels of QoS: 0 - at most once. 1 - at least once. 2 - exactly once.</a:t>
            </a:r>
            <a:endParaRPr sz="2100">
              <a:solidFill>
                <a:schemeClr val="dk1"/>
              </a:solidFill>
              <a:highlight>
                <a:srgbClr val="FFFFFF"/>
              </a:highlight>
            </a:endParaRPr>
          </a:p>
          <a:p>
            <a:pPr indent="-361950" lvl="0" marL="457200" rtl="0" algn="l">
              <a:spcBef>
                <a:spcPts val="0"/>
              </a:spcBef>
              <a:spcAft>
                <a:spcPts val="0"/>
              </a:spcAft>
              <a:buClr>
                <a:schemeClr val="dk1"/>
              </a:buClr>
              <a:buSzPts val="2100"/>
              <a:buChar char="●"/>
            </a:pPr>
            <a:r>
              <a:rPr lang="en" sz="2100">
                <a:solidFill>
                  <a:schemeClr val="dk1"/>
                </a:solidFill>
              </a:rPr>
              <a:t>Qos was set to 2.</a:t>
            </a:r>
            <a:endParaRPr sz="2100">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MQTT-out</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rotWithShape="1">
          <a:blip r:embed="rId3">
            <a:alphaModFix/>
          </a:blip>
          <a:srcRect b="32889" l="41503" r="22456" t="23977"/>
          <a:stretch/>
        </p:blipFill>
        <p:spPr>
          <a:xfrm>
            <a:off x="311700" y="1152475"/>
            <a:ext cx="4567572"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MQTT-out</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The server that was selected was </a:t>
            </a:r>
            <a:r>
              <a:rPr b="1" i="1" lang="en" sz="2100" u="sng">
                <a:solidFill>
                  <a:schemeClr val="dk1"/>
                </a:solidFill>
              </a:rPr>
              <a:t>broker.hivemq.com</a:t>
            </a:r>
            <a:endParaRPr b="1" i="1" sz="2100" u="sng">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This server is an open-source server that can run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port was set to 1883</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topic was set to ultrasonic</a:t>
            </a:r>
            <a:endParaRPr sz="2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MQTT-in</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same that was applied in MQTT-out was done in mqtt-in</a:t>
            </a:r>
            <a:endParaRPr/>
          </a:p>
        </p:txBody>
      </p:sp>
      <p:pic>
        <p:nvPicPr>
          <p:cNvPr id="102" name="Google Shape;102;p20"/>
          <p:cNvPicPr preferRelativeResize="0"/>
          <p:nvPr/>
        </p:nvPicPr>
        <p:blipFill rotWithShape="1">
          <a:blip r:embed="rId3">
            <a:alphaModFix/>
          </a:blip>
          <a:srcRect b="34057" l="49562" r="22455" t="23513"/>
          <a:stretch/>
        </p:blipFill>
        <p:spPr>
          <a:xfrm>
            <a:off x="385800" y="1603575"/>
            <a:ext cx="3677399" cy="34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1"/>
          <p:cNvPicPr preferRelativeResize="0"/>
          <p:nvPr/>
        </p:nvPicPr>
        <p:blipFill rotWithShape="1">
          <a:blip r:embed="rId3">
            <a:alphaModFix/>
          </a:blip>
          <a:srcRect b="32889" l="41354" r="22457" t="23977"/>
          <a:stretch/>
        </p:blipFill>
        <p:spPr>
          <a:xfrm>
            <a:off x="988675" y="214062"/>
            <a:ext cx="6329902" cy="4715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